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6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C331E-5FAC-41C6-8200-9D83388A2B55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C9C99-08AE-4B5E-9CDF-6B8E6720EE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C9C99-08AE-4B5E-9CDF-6B8E6720EED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04/04/2012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Risoluzione di un’equazione di secondo grado completa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 </a:t>
            </a:r>
            <a:r>
              <a:rPr lang="it-IT" dirty="0" err="1" smtClean="0"/>
              <a:t>Crosara</a:t>
            </a:r>
            <a:r>
              <a:rPr lang="it-IT" dirty="0" smtClean="0"/>
              <a:t> Andrea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it-IT" dirty="0" smtClean="0"/>
              <a:t>Ci proponiamo di trovare una strategia </a:t>
            </a:r>
            <a:r>
              <a:rPr lang="it-IT" dirty="0" smtClean="0"/>
              <a:t>risolutiva </a:t>
            </a:r>
            <a:r>
              <a:rPr lang="it-IT" dirty="0" smtClean="0"/>
              <a:t>per l’equazione di secondo grado completa</a:t>
            </a:r>
          </a:p>
          <a:p>
            <a:endParaRPr lang="it-IT" dirty="0" smtClean="0"/>
          </a:p>
          <a:p>
            <a:r>
              <a:rPr lang="it-IT" dirty="0" smtClean="0"/>
              <a:t>d</a:t>
            </a:r>
            <a:r>
              <a:rPr lang="it-IT" dirty="0" smtClean="0"/>
              <a:t>ove a</a:t>
            </a:r>
            <a:r>
              <a:rPr lang="it-IT" dirty="0" smtClean="0"/>
              <a:t>, b, c, sono </a:t>
            </a:r>
            <a:r>
              <a:rPr lang="it-IT" dirty="0" smtClean="0"/>
              <a:t>tutti diversi </a:t>
            </a:r>
            <a:r>
              <a:rPr lang="it-IT" dirty="0" smtClean="0"/>
              <a:t>da </a:t>
            </a:r>
            <a:r>
              <a:rPr lang="it-IT" dirty="0" smtClean="0"/>
              <a:t>0.</a:t>
            </a:r>
            <a:endParaRPr lang="it-IT" dirty="0" smtClean="0"/>
          </a:p>
          <a:p>
            <a:r>
              <a:rPr lang="it-IT" dirty="0" smtClean="0"/>
              <a:t>Utilizziamo il secondo principio di equivalenza e moltiplichiamo ambo i membri per </a:t>
            </a:r>
            <a:r>
              <a:rPr lang="it-IT" dirty="0" smtClean="0"/>
              <a:t>4a ≠ 0 </a:t>
            </a:r>
            <a:r>
              <a:rPr lang="it-IT" dirty="0" smtClean="0"/>
              <a:t>ottenendo </a:t>
            </a:r>
            <a:r>
              <a:rPr lang="it-IT" dirty="0" smtClean="0"/>
              <a:t>così </a:t>
            </a:r>
            <a:r>
              <a:rPr lang="it-IT" dirty="0" smtClean="0"/>
              <a:t>la seguente </a:t>
            </a:r>
            <a:r>
              <a:rPr lang="it-IT" dirty="0" smtClean="0"/>
              <a:t>equazione, equivalente alla precedente: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Ora aggiungiamo </a:t>
            </a:r>
            <a:r>
              <a:rPr lang="it-IT" dirty="0" smtClean="0"/>
              <a:t>ad </a:t>
            </a:r>
            <a:r>
              <a:rPr lang="it-IT" dirty="0" smtClean="0"/>
              <a:t>ambo i </a:t>
            </a:r>
            <a:r>
              <a:rPr lang="it-IT" dirty="0" smtClean="0"/>
              <a:t>membri </a:t>
            </a:r>
            <a:r>
              <a:rPr lang="it-IT" dirty="0" smtClean="0"/>
              <a:t>b elevato alla seconda raggiungendo così un quadrato di binomio completo nel primo membro e spostiamo 4ac nel secondo membro</a:t>
            </a:r>
          </a:p>
          <a:p>
            <a:endParaRPr lang="it-IT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89275" y="857250"/>
          <a:ext cx="2197100" cy="428625"/>
        </p:xfrm>
        <a:graphic>
          <a:graphicData uri="http://schemas.openxmlformats.org/presentationml/2006/ole">
            <p:oleObj spid="_x0000_s1027" name="Equation" r:id="rId3" imgW="104112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786050" y="3071813"/>
          <a:ext cx="3081338" cy="428625"/>
        </p:xfrm>
        <a:graphic>
          <a:graphicData uri="http://schemas.openxmlformats.org/presentationml/2006/ole">
            <p:oleObj spid="_x0000_s1031" name="Equation" r:id="rId4" imgW="1460160" imgH="2030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25713" y="5000625"/>
          <a:ext cx="3832225" cy="428625"/>
        </p:xfrm>
        <a:graphic>
          <a:graphicData uri="http://schemas.openxmlformats.org/presentationml/2006/ole">
            <p:oleObj spid="_x0000_s1032" name="Equation" r:id="rId5" imgW="1815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it-IT" dirty="0" smtClean="0"/>
              <a:t>Ora scriviamo il trinomio sotto forma di quadrato</a:t>
            </a:r>
          </a:p>
          <a:p>
            <a:endParaRPr lang="it-IT" dirty="0" smtClean="0"/>
          </a:p>
          <a:p>
            <a:r>
              <a:rPr lang="it-IT" dirty="0" smtClean="0"/>
              <a:t>L’espressione              </a:t>
            </a:r>
            <a:r>
              <a:rPr lang="it-IT" dirty="0" smtClean="0"/>
              <a:t>         è </a:t>
            </a:r>
            <a:r>
              <a:rPr lang="it-IT" dirty="0" smtClean="0"/>
              <a:t>chiamata </a:t>
            </a:r>
            <a:r>
              <a:rPr lang="it-IT" b="1" dirty="0" smtClean="0"/>
              <a:t>discriminante</a:t>
            </a:r>
            <a:r>
              <a:rPr lang="it-IT" dirty="0" smtClean="0"/>
              <a:t> e </a:t>
            </a:r>
            <a:r>
              <a:rPr lang="it-IT" dirty="0" smtClean="0"/>
              <a:t>si possono distinguere tre casi: </a:t>
            </a:r>
            <a:r>
              <a:rPr lang="it-IT" dirty="0" smtClean="0"/>
              <a:t>se è </a:t>
            </a:r>
            <a:r>
              <a:rPr lang="it-IT" dirty="0" smtClean="0"/>
              <a:t>maggiore, </a:t>
            </a:r>
            <a:r>
              <a:rPr lang="it-IT" dirty="0" smtClean="0"/>
              <a:t>minore o pari a </a:t>
            </a:r>
            <a:r>
              <a:rPr lang="it-IT" dirty="0" smtClean="0"/>
              <a:t>0.</a:t>
            </a:r>
            <a:endParaRPr lang="it-IT" dirty="0" smtClean="0"/>
          </a:p>
          <a:p>
            <a:r>
              <a:rPr lang="it-IT" dirty="0" smtClean="0"/>
              <a:t>1) Se ∆ </a:t>
            </a:r>
            <a:r>
              <a:rPr lang="it-IT" dirty="0" smtClean="0"/>
              <a:t>è </a:t>
            </a:r>
            <a:r>
              <a:rPr lang="it-IT" b="1" dirty="0" smtClean="0"/>
              <a:t>maggiore di zero</a:t>
            </a:r>
            <a:r>
              <a:rPr lang="it-IT" dirty="0" smtClean="0"/>
              <a:t> </a:t>
            </a:r>
            <a:r>
              <a:rPr lang="it-IT" dirty="0" smtClean="0"/>
              <a:t>l’equazione può essere vista come un’equazione pura                                 </a:t>
            </a:r>
            <a:r>
              <a:rPr lang="it-IT" dirty="0" smtClean="0"/>
              <a:t>     che si risolve estraendo la radice quadrata ad entrambi i membri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d</a:t>
            </a:r>
            <a:r>
              <a:rPr lang="it-IT" dirty="0" smtClean="0"/>
              <a:t>a cui si ottiene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Dividendo </a:t>
            </a:r>
            <a:r>
              <a:rPr lang="it-IT" dirty="0" smtClean="0"/>
              <a:t>entrambi i membri per 2a si </a:t>
            </a:r>
            <a:r>
              <a:rPr lang="it-IT" dirty="0" smtClean="0"/>
              <a:t>ottengono </a:t>
            </a:r>
            <a:r>
              <a:rPr lang="it-IT" dirty="0" smtClean="0"/>
              <a:t>i valori di x</a:t>
            </a:r>
          </a:p>
          <a:p>
            <a:r>
              <a:rPr lang="it-IT" dirty="0" smtClean="0"/>
              <a:t>                               </a:t>
            </a:r>
            <a:r>
              <a:rPr lang="it-IT" dirty="0" smtClean="0"/>
              <a:t>infine, semplificando il </a:t>
            </a:r>
            <a:r>
              <a:rPr lang="it-IT" dirty="0" smtClean="0"/>
              <a:t>primo </a:t>
            </a:r>
            <a:r>
              <a:rPr lang="it-IT" dirty="0" smtClean="0"/>
              <a:t>membro, </a:t>
            </a:r>
            <a:r>
              <a:rPr lang="it-IT" dirty="0" smtClean="0"/>
              <a:t>si  </a:t>
            </a:r>
          </a:p>
          <a:p>
            <a:r>
              <a:rPr lang="it-IT" dirty="0" smtClean="0"/>
              <a:t>                              </a:t>
            </a:r>
            <a:r>
              <a:rPr lang="it-IT" dirty="0" smtClean="0"/>
              <a:t> </a:t>
            </a:r>
            <a:r>
              <a:rPr lang="it-IT" dirty="0" smtClean="0"/>
              <a:t>ottiene:                          </a:t>
            </a:r>
            <a:r>
              <a:rPr lang="it-IT" dirty="0" smtClean="0"/>
              <a:t> </a:t>
            </a:r>
            <a:r>
              <a:rPr lang="it-IT" dirty="0" smtClean="0"/>
              <a:t>  </a:t>
            </a:r>
            <a:r>
              <a:rPr lang="it-IT" sz="1800" b="1" dirty="0" smtClean="0"/>
              <a:t>FORMULA RISOLUTIVA</a:t>
            </a:r>
            <a:endParaRPr lang="it-IT" sz="1800" b="1" dirty="0" smtClean="0"/>
          </a:p>
          <a:p>
            <a:r>
              <a:rPr lang="it-IT" dirty="0" smtClean="0"/>
              <a:t>ESEMPIO: </a:t>
            </a:r>
            <a:r>
              <a:rPr lang="it-IT" dirty="0" smtClean="0"/>
              <a:t>risolviamo l’equazione </a:t>
            </a:r>
            <a:r>
              <a:rPr lang="it-IT" dirty="0" smtClean="0"/>
              <a:t>  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488" y="428604"/>
          <a:ext cx="2760663" cy="508000"/>
        </p:xfrm>
        <a:graphic>
          <a:graphicData uri="http://schemas.openxmlformats.org/presentationml/2006/ole">
            <p:oleObj spid="_x0000_s2050" name="Equation" r:id="rId4" imgW="1307880" imgH="241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11396" y="928670"/>
          <a:ext cx="1689100" cy="427037"/>
        </p:xfrm>
        <a:graphic>
          <a:graphicData uri="http://schemas.openxmlformats.org/presentationml/2006/ole">
            <p:oleObj spid="_x0000_s2052" name="Equation" r:id="rId5" imgW="79992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168659" y="2214554"/>
          <a:ext cx="2760663" cy="508000"/>
        </p:xfrm>
        <a:graphic>
          <a:graphicData uri="http://schemas.openxmlformats.org/presentationml/2006/ole">
            <p:oleObj spid="_x0000_s2053" name="Equation" r:id="rId6" imgW="1307880" imgH="241200" progId="Equation.3">
              <p:embed/>
            </p:oleObj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63864" y="3000372"/>
          <a:ext cx="2722582" cy="500066"/>
        </p:xfrm>
        <a:graphic>
          <a:graphicData uri="http://schemas.openxmlformats.org/presentationml/2006/ole">
            <p:oleObj spid="_x0000_s2054" name="Equation" r:id="rId7" imgW="1396394" imgH="253890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071802" y="3500438"/>
          <a:ext cx="2722581" cy="500066"/>
        </p:xfrm>
        <a:graphic>
          <a:graphicData uri="http://schemas.openxmlformats.org/presentationml/2006/ole">
            <p:oleObj spid="_x0000_s2056" name="Equation" r:id="rId8" imgW="1396394" imgH="253890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57158" y="4500570"/>
          <a:ext cx="2355934" cy="714380"/>
        </p:xfrm>
        <a:graphic>
          <a:graphicData uri="http://schemas.openxmlformats.org/presentationml/2006/ole">
            <p:oleObj spid="_x0000_s2058" name="Equation" r:id="rId9" imgW="1473200" imgH="444500" progId="Equation.3">
              <p:embed/>
            </p:oleObj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000496" y="4857760"/>
          <a:ext cx="2295136" cy="714380"/>
        </p:xfrm>
        <a:graphic>
          <a:graphicData uri="http://schemas.openxmlformats.org/presentationml/2006/ole">
            <p:oleObj spid="_x0000_s2060" name="Equation" r:id="rId10" imgW="1435100" imgH="444500" progId="Equation.3">
              <p:embed/>
            </p:oleObj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327202" y="5572140"/>
          <a:ext cx="1888004" cy="357190"/>
        </p:xfrm>
        <a:graphic>
          <a:graphicData uri="http://schemas.openxmlformats.org/presentationml/2006/ole">
            <p:oleObj spid="_x0000_s2062" name="Equation" r:id="rId11" imgW="1054100" imgH="203200" progId="Equation.3">
              <p:embed/>
            </p:oleObj>
          </a:graphicData>
        </a:graphic>
      </p:graphicFrame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357158" y="6000768"/>
          <a:ext cx="4688270" cy="785818"/>
        </p:xfrm>
        <a:graphic>
          <a:graphicData uri="http://schemas.openxmlformats.org/presentationml/2006/ole">
            <p:oleObj spid="_x0000_s2068" name="Equation" r:id="rId12" imgW="3374444" imgH="546785" progId="Equation.3">
              <p:embed/>
            </p:oleObj>
          </a:graphicData>
        </a:graphic>
      </p:graphicFrame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5572132" y="6072206"/>
          <a:ext cx="1463608" cy="571504"/>
        </p:xfrm>
        <a:graphic>
          <a:graphicData uri="http://schemas.openxmlformats.org/presentationml/2006/ole">
            <p:oleObj spid="_x0000_s2070" name="Equation" r:id="rId13" imgW="1002865" imgH="393529" progId="Equation.3">
              <p:embed/>
            </p:oleObj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7500957" y="6072206"/>
          <a:ext cx="1428761" cy="610200"/>
        </p:xfrm>
        <a:graphic>
          <a:graphicData uri="http://schemas.openxmlformats.org/presentationml/2006/ole">
            <p:oleObj spid="_x0000_s2072" name="Equation" r:id="rId14" imgW="9144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it-IT" dirty="0" smtClean="0"/>
              <a:t>2) Se                      è </a:t>
            </a:r>
            <a:r>
              <a:rPr lang="it-IT" b="1" dirty="0" smtClean="0"/>
              <a:t>minore di zero </a:t>
            </a:r>
            <a:r>
              <a:rPr lang="it-IT" dirty="0" smtClean="0"/>
              <a:t>l’equazione è impossibile </a:t>
            </a:r>
            <a:r>
              <a:rPr lang="it-IT" dirty="0" smtClean="0"/>
              <a:t>perché bisognerebbe estrarre una radice di un numero negativo</a:t>
            </a:r>
            <a:endParaRPr lang="it-IT" dirty="0" smtClean="0"/>
          </a:p>
          <a:p>
            <a:r>
              <a:rPr lang="it-IT" dirty="0" smtClean="0"/>
              <a:t>ESEMPIO: proviamo </a:t>
            </a:r>
            <a:r>
              <a:rPr lang="it-IT" dirty="0" smtClean="0"/>
              <a:t>a risolvere  l’equazione   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                           nessuna soluzione reale</a:t>
            </a:r>
            <a:endParaRPr lang="it-IT" dirty="0" smtClean="0"/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dirty="0" smtClean="0"/>
              <a:t>     e</a:t>
            </a:r>
            <a:r>
              <a:rPr lang="it-IT" dirty="0" smtClean="0"/>
              <a:t> </a:t>
            </a:r>
            <a:r>
              <a:rPr lang="it-IT" dirty="0" smtClean="0"/>
              <a:t>infine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3) </a:t>
            </a:r>
            <a:r>
              <a:rPr lang="it-IT" dirty="0" smtClean="0"/>
              <a:t>se </a:t>
            </a:r>
            <a:r>
              <a:rPr lang="it-IT" dirty="0" smtClean="0"/>
              <a:t>il discriminante </a:t>
            </a:r>
            <a:r>
              <a:rPr lang="it-IT" dirty="0" smtClean="0"/>
              <a:t>                      è </a:t>
            </a:r>
            <a:r>
              <a:rPr lang="it-IT" b="1" dirty="0" smtClean="0"/>
              <a:t>pari a zero </a:t>
            </a:r>
            <a:r>
              <a:rPr lang="it-IT" dirty="0" smtClean="0"/>
              <a:t>allora sia </a:t>
            </a:r>
            <a:r>
              <a:rPr lang="it-IT" dirty="0" smtClean="0"/>
              <a:t>x1 sia x2 sono uguali </a:t>
            </a:r>
            <a:r>
              <a:rPr lang="it-IT" dirty="0" smtClean="0"/>
              <a:t>alla </a:t>
            </a:r>
            <a:r>
              <a:rPr lang="it-IT" dirty="0" smtClean="0"/>
              <a:t>soluzione </a:t>
            </a:r>
          </a:p>
          <a:p>
            <a:r>
              <a:rPr lang="it-IT" dirty="0" smtClean="0"/>
              <a:t>ESEMPIO: proviamo </a:t>
            </a:r>
            <a:r>
              <a:rPr lang="it-IT" dirty="0" smtClean="0"/>
              <a:t>a risolvere l’equazione </a:t>
            </a:r>
          </a:p>
          <a:p>
            <a:endParaRPr lang="it-IT" dirty="0" smtClean="0"/>
          </a:p>
          <a:p>
            <a:r>
              <a:rPr lang="it-IT" dirty="0" smtClean="0"/>
              <a:t>s</a:t>
            </a:r>
            <a:r>
              <a:rPr lang="it-IT" dirty="0" smtClean="0"/>
              <a:t>i ha: </a:t>
            </a:r>
          </a:p>
          <a:p>
            <a:r>
              <a:rPr lang="it-IT" dirty="0" smtClean="0"/>
              <a:t>Oppure:  scriviamo l’</a:t>
            </a:r>
            <a:r>
              <a:rPr lang="it-IT" dirty="0" err="1" smtClean="0"/>
              <a:t>eq</a:t>
            </a:r>
            <a:r>
              <a:rPr lang="it-IT" dirty="0" smtClean="0"/>
              <a:t>. come quadrato          </a:t>
            </a:r>
            <a:endParaRPr lang="it-IT" dirty="0" smtClean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071538" y="0"/>
          <a:ext cx="1689100" cy="427037"/>
        </p:xfrm>
        <a:graphic>
          <a:graphicData uri="http://schemas.openxmlformats.org/presentationml/2006/ole">
            <p:oleObj spid="_x0000_s5121" name="Equation" r:id="rId3" imgW="799920" imgH="203040" progId="Equation.3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57158" y="1785926"/>
          <a:ext cx="2265605" cy="428628"/>
        </p:xfrm>
        <a:graphic>
          <a:graphicData uri="http://schemas.openxmlformats.org/presentationml/2006/ole">
            <p:oleObj spid="_x0000_s5122" name="Equation" r:id="rId4" imgW="1054100" imgH="203200" progId="Equation.3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7158" y="2357430"/>
          <a:ext cx="4505154" cy="857256"/>
        </p:xfrm>
        <a:graphic>
          <a:graphicData uri="http://schemas.openxmlformats.org/presentationml/2006/ole">
            <p:oleObj spid="_x0000_s5124" name="Equation" r:id="rId5" imgW="2349500" imgH="4445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454404" y="3857628"/>
          <a:ext cx="1689100" cy="427038"/>
        </p:xfrm>
        <a:graphic>
          <a:graphicData uri="http://schemas.openxmlformats.org/presentationml/2006/ole">
            <p:oleObj spid="_x0000_s5126" name="Equation" r:id="rId6" imgW="799920" imgH="203040" progId="Equation.3">
              <p:embed/>
            </p:oleObj>
          </a:graphicData>
        </a:graphic>
      </p:graphicFrame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4940303" y="4286256"/>
          <a:ext cx="1917713" cy="571504"/>
        </p:xfrm>
        <a:graphic>
          <a:graphicData uri="http://schemas.openxmlformats.org/presentationml/2006/ole">
            <p:oleObj spid="_x0000_s5127" name="Equation" r:id="rId7" imgW="1435100" imgH="431800" progId="Equation.3">
              <p:embed/>
            </p:oleObj>
          </a:graphicData>
        </a:graphic>
      </p:graphicFrame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57158" y="5214950"/>
          <a:ext cx="2428892" cy="428628"/>
        </p:xfrm>
        <a:graphic>
          <a:graphicData uri="http://schemas.openxmlformats.org/presentationml/2006/ole">
            <p:oleObj spid="_x0000_s5129" name="Equation" r:id="rId8" imgW="1129810" imgH="203112" progId="Equation.3">
              <p:embed/>
            </p:oleObj>
          </a:graphicData>
        </a:graphic>
      </p:graphicFrame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009333" y="6215082"/>
          <a:ext cx="1491625" cy="428628"/>
        </p:xfrm>
        <a:graphic>
          <a:graphicData uri="http://schemas.openxmlformats.org/presentationml/2006/ole">
            <p:oleObj spid="_x0000_s5131" name="Equation" r:id="rId9" imgW="825500" imgH="241300" progId="Equation.3">
              <p:embed/>
            </p:oleObj>
          </a:graphicData>
        </a:graphic>
      </p:graphicFrame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286115" y="5429264"/>
          <a:ext cx="3526301" cy="714380"/>
        </p:xfrm>
        <a:graphic>
          <a:graphicData uri="http://schemas.openxmlformats.org/presentationml/2006/ole">
            <p:oleObj spid="_x0000_s5137" name="Equation" r:id="rId10" imgW="2209800" imgH="444500" progId="Equation.3">
              <p:embed/>
            </p:oleObj>
          </a:graphicData>
        </a:graphic>
      </p:graphicFrame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7908710" y="6072206"/>
          <a:ext cx="878132" cy="642918"/>
        </p:xfrm>
        <a:graphic>
          <a:graphicData uri="http://schemas.openxmlformats.org/presentationml/2006/ole">
            <p:oleObj spid="_x0000_s5139" name="Equation" r:id="rId11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>
              <a:buNone/>
            </a:pPr>
            <a:r>
              <a:rPr lang="it-IT" sz="1000" dirty="0" smtClean="0"/>
              <a:t>   </a:t>
            </a:r>
            <a:endParaRPr lang="it-IT" sz="1000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 </a:t>
            </a:r>
            <a:r>
              <a:rPr lang="it-IT" dirty="0" smtClean="0"/>
              <a:t>Se </a:t>
            </a:r>
            <a:r>
              <a:rPr lang="it-IT" dirty="0" smtClean="0"/>
              <a:t>nell’equazione di secondo grado                                il coefficiente </a:t>
            </a:r>
            <a:r>
              <a:rPr lang="it-IT" b="1" dirty="0" smtClean="0"/>
              <a:t>b</a:t>
            </a:r>
            <a:r>
              <a:rPr lang="it-IT" dirty="0" smtClean="0"/>
              <a:t>  del termine  di primo grado è un </a:t>
            </a:r>
            <a:r>
              <a:rPr lang="it-IT" b="1" dirty="0" smtClean="0"/>
              <a:t>numero pari </a:t>
            </a:r>
            <a:r>
              <a:rPr lang="it-IT" dirty="0" smtClean="0"/>
              <a:t>la formula risolutiva può essere modificata </a:t>
            </a:r>
            <a:r>
              <a:rPr lang="it-IT" dirty="0" smtClean="0"/>
              <a:t>ad una </a:t>
            </a:r>
            <a:r>
              <a:rPr lang="it-IT" dirty="0" smtClean="0"/>
              <a:t>forma più semplice ponendo            </a:t>
            </a:r>
            <a:r>
              <a:rPr lang="it-IT" dirty="0" smtClean="0"/>
              <a:t>l</a:t>
            </a:r>
            <a:r>
              <a:rPr lang="it-IT" dirty="0" smtClean="0"/>
              <a:t>a formula risolutiva</a:t>
            </a:r>
            <a:r>
              <a:rPr lang="it-IT" dirty="0" smtClean="0"/>
              <a:t> diventa così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                 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</a:t>
            </a:r>
            <a:r>
              <a:rPr lang="it-IT" dirty="0" smtClean="0"/>
              <a:t>raccogliendo un 4 sotto radice e portando fuori un 2 si ha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smtClean="0"/>
              <a:t>  infine, raccogliendo un 2 e dividendo per esso si ha: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6162072" cy="923330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 formula ridotta</a:t>
            </a:r>
            <a:endParaRPr lang="it-IT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419051" y="1142984"/>
          <a:ext cx="2224783" cy="428628"/>
        </p:xfrm>
        <a:graphic>
          <a:graphicData uri="http://schemas.openxmlformats.org/presentationml/2006/ole">
            <p:oleObj spid="_x0000_s4097" name="Equation" r:id="rId3" imgW="1040948" imgH="203112" progId="Equation.3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28926" y="2428868"/>
          <a:ext cx="902375" cy="357190"/>
        </p:xfrm>
        <a:graphic>
          <a:graphicData uri="http://schemas.openxmlformats.org/presentationml/2006/ole">
            <p:oleObj spid="_x0000_s4099" name="Equation" r:id="rId4" imgW="457002" imgH="177723" progId="Equation.3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7158" y="2928934"/>
          <a:ext cx="4572033" cy="735909"/>
        </p:xfrm>
        <a:graphic>
          <a:graphicData uri="http://schemas.openxmlformats.org/presentationml/2006/ole">
            <p:oleObj spid="_x0000_s4101" name="Equation" r:id="rId5" imgW="2781300" imgH="444500" progId="Equation.3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5904" y="4286256"/>
          <a:ext cx="4960476" cy="785818"/>
        </p:xfrm>
        <a:graphic>
          <a:graphicData uri="http://schemas.openxmlformats.org/presentationml/2006/ole">
            <p:oleObj spid="_x0000_s4103" name="Equation" r:id="rId6" imgW="2882900" imgH="457200" progId="Equation.3">
              <p:embed/>
            </p:oleObj>
          </a:graphicData>
        </a:graphic>
      </p:graphicFrame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285719" y="5715016"/>
          <a:ext cx="5034099" cy="857256"/>
        </p:xfrm>
        <a:graphic>
          <a:graphicData uri="http://schemas.openxmlformats.org/presentationml/2006/ole">
            <p:oleObj spid="_x0000_s4105" name="Equation" r:id="rId7" imgW="26289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Essendo          la formula assume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mtClean="0"/>
              <a:t>ESEMPIO: proviamo </a:t>
            </a:r>
            <a:r>
              <a:rPr lang="it-IT" dirty="0" smtClean="0"/>
              <a:t>ora a risolvere una equazione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Il discriminante dell’equazione ridotto si indica con      perché è la quarta parte del discriminante infatti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Ma se il primo coefficiente è uguale a uno si può scrivere anche così         </a:t>
            </a:r>
            <a:endParaRPr lang="it-IT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0"/>
            <a:ext cx="504056" cy="504056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0"/>
            <a:ext cx="2182882" cy="764704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556792"/>
            <a:ext cx="2773648" cy="470110"/>
          </a:xfrm>
          <a:prstGeom prst="rect">
            <a:avLst/>
          </a:prstGeom>
          <a:noFill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564904"/>
            <a:ext cx="2080235" cy="720081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988840"/>
            <a:ext cx="3623556" cy="606735"/>
          </a:xfrm>
          <a:prstGeom prst="rect">
            <a:avLst/>
          </a:prstGeom>
          <a:noFill/>
        </p:spPr>
      </p:pic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10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492896"/>
            <a:ext cx="612068" cy="360040"/>
          </a:xfrm>
          <a:prstGeom prst="rect">
            <a:avLst/>
          </a:prstGeom>
          <a:noFill/>
        </p:spPr>
      </p:pic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780928"/>
            <a:ext cx="432048" cy="676249"/>
          </a:xfrm>
          <a:prstGeom prst="rect">
            <a:avLst/>
          </a:prstGeom>
          <a:noFill/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16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3284984"/>
            <a:ext cx="162018" cy="648072"/>
          </a:xfrm>
          <a:prstGeom prst="rect">
            <a:avLst/>
          </a:prstGeom>
          <a:noFill/>
        </p:spPr>
      </p:pic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18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221088"/>
            <a:ext cx="2970330" cy="720080"/>
          </a:xfrm>
          <a:prstGeom prst="rect">
            <a:avLst/>
          </a:prstGeom>
          <a:noFill/>
        </p:spPr>
      </p:pic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9721" name="Picture 2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805264"/>
            <a:ext cx="2340914" cy="864096"/>
          </a:xfrm>
          <a:prstGeom prst="rect">
            <a:avLst/>
          </a:prstGeom>
          <a:noFill/>
        </p:spPr>
      </p:pic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rgbClr val="000000"/>
      </a:dk1>
      <a:lt1>
        <a:srgbClr val="66FF33"/>
      </a:lt1>
      <a:dk2>
        <a:srgbClr val="000000"/>
      </a:dk2>
      <a:lt2>
        <a:srgbClr val="000000"/>
      </a:lt2>
      <a:accent1>
        <a:srgbClr val="66FF33"/>
      </a:accent1>
      <a:accent2>
        <a:srgbClr val="66FF33"/>
      </a:accent2>
      <a:accent3>
        <a:srgbClr val="66FF33"/>
      </a:accent3>
      <a:accent4>
        <a:srgbClr val="66FF33"/>
      </a:accent4>
      <a:accent5>
        <a:srgbClr val="66FF33"/>
      </a:accent5>
      <a:accent6>
        <a:srgbClr val="66FF33"/>
      </a:accent6>
      <a:hlink>
        <a:srgbClr val="66FF33"/>
      </a:hlink>
      <a:folHlink>
        <a:srgbClr val="66FF33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354</Words>
  <Application>Microsoft Office PowerPoint</Application>
  <PresentationFormat>Presentazione su schermo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Equinozio</vt:lpstr>
      <vt:lpstr>Microsoft Equation 3.0</vt:lpstr>
      <vt:lpstr>Risoluzione di un’equazione di secondo grado completa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Risoluzione di un’equazione di secondo grado completa</dc:title>
  <cp:lastModifiedBy>Antonio</cp:lastModifiedBy>
  <cp:revision>46</cp:revision>
  <dcterms:modified xsi:type="dcterms:W3CDTF">2012-04-04T13:00:00Z</dcterms:modified>
</cp:coreProperties>
</file>